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4"/>
  </p:notesMasterIdLst>
  <p:sldIdLst>
    <p:sldId id="256" r:id="rId2"/>
    <p:sldId id="257" r:id="rId3"/>
    <p:sldId id="272" r:id="rId4"/>
    <p:sldId id="262" r:id="rId5"/>
    <p:sldId id="263" r:id="rId6"/>
    <p:sldId id="277" r:id="rId7"/>
    <p:sldId id="290" r:id="rId8"/>
    <p:sldId id="276" r:id="rId9"/>
    <p:sldId id="285" r:id="rId10"/>
    <p:sldId id="283" r:id="rId11"/>
    <p:sldId id="289" r:id="rId12"/>
    <p:sldId id="286" r:id="rId13"/>
    <p:sldId id="288" r:id="rId14"/>
    <p:sldId id="287" r:id="rId15"/>
    <p:sldId id="291" r:id="rId16"/>
    <p:sldId id="282" r:id="rId17"/>
    <p:sldId id="273" r:id="rId18"/>
    <p:sldId id="274" r:id="rId19"/>
    <p:sldId id="280" r:id="rId20"/>
    <p:sldId id="281" r:id="rId21"/>
    <p:sldId id="278" r:id="rId22"/>
    <p:sldId id="29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94" autoAdjust="0"/>
  </p:normalViewPr>
  <p:slideViewPr>
    <p:cSldViewPr snapToGrid="0">
      <p:cViewPr varScale="1">
        <p:scale>
          <a:sx n="96" d="100"/>
          <a:sy n="96" d="100"/>
        </p:scale>
        <p:origin x="201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実験により次の</a:t>
            </a:r>
            <a:r>
              <a:rPr kumimoji="1" lang="en-US" altLang="ja-JP" dirty="0" smtClean="0"/>
              <a:t>3</a:t>
            </a:r>
            <a:r>
              <a:rPr kumimoji="1" lang="ja-JP" altLang="en-US" dirty="0" err="1" smtClean="0"/>
              <a:t>つの</a:t>
            </a:r>
            <a:r>
              <a:rPr kumimoji="1" lang="ja-JP" altLang="en-US" dirty="0" smtClean="0"/>
              <a:t>ことを確認できました。</a:t>
            </a:r>
            <a:endParaRPr kumimoji="1" lang="en-US" altLang="ja-JP" dirty="0" smtClean="0"/>
          </a:p>
          <a:p>
            <a:r>
              <a:rPr kumimoji="1" lang="ja-JP" altLang="en-US" dirty="0" smtClean="0"/>
              <a:t>今後は他の手法も併用して車線を実際にどれほどの精度で認識できるか検証したり、更に破線も学習データに含めてさらに適用先を増やしたりしたいです。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近年高齢者による事故も増えており、高齢者でない人も自動運転やそれに準ずる運転支援技術を実現することへの需要が高まっています。</a:t>
            </a:r>
            <a:endParaRPr kumimoji="1" lang="en-US" altLang="ja-JP" dirty="0" smtClean="0"/>
          </a:p>
          <a:p>
            <a:r>
              <a:rPr kumimoji="1" lang="ja-JP" altLang="en-US" dirty="0" smtClean="0"/>
              <a:t>現在実現している自動運転は非常に高精度の３</a:t>
            </a:r>
            <a:r>
              <a:rPr kumimoji="1" lang="en-US" altLang="ja-JP" dirty="0" smtClean="0"/>
              <a:t>D</a:t>
            </a:r>
            <a:r>
              <a:rPr kumimoji="1" lang="ja-JP" altLang="en-US" dirty="0" smtClean="0"/>
              <a:t>地図に頼ったものであり、これは先進国の道路全体でわずか１％ほどしか整備されておりません。</a:t>
            </a:r>
            <a:endParaRPr kumimoji="1" lang="en-US" altLang="ja-JP" dirty="0" smtClean="0"/>
          </a:p>
          <a:p>
            <a:r>
              <a:rPr kumimoji="1" lang="ja-JP" altLang="en-US" dirty="0" smtClean="0"/>
              <a:t>ドライブレコーダーや電波センサーを用いて自動で生成する技術の研究もされていますが、未だ実用段階に至ってはいません。</a:t>
            </a:r>
            <a:endParaRPr kumimoji="1" lang="en-US" altLang="ja-JP" dirty="0" smtClean="0"/>
          </a:p>
          <a:p>
            <a:r>
              <a:rPr kumimoji="1" lang="ja-JP" altLang="en-US" dirty="0" smtClean="0"/>
              <a:t>そこで、自動運転の実現には高精度地図に頼らず自車の周辺の情報をセンサ類をもちいて推定することが必要だと考えました。</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高精度地図を用いずに正確に自車の位置を推定するには路面上に描かれている情報が非常に重要な役割を果たします。</a:t>
            </a:r>
            <a:endParaRPr kumimoji="1" lang="en-US" altLang="ja-JP" dirty="0" smtClean="0"/>
          </a:p>
          <a:p>
            <a:r>
              <a:rPr kumimoji="1" lang="ja-JP" altLang="en-US" dirty="0" smtClean="0"/>
              <a:t>特に車線は非常に重要で車線を正確に検知できなければ逆走や衝突事故の原因になりかねません。</a:t>
            </a:r>
            <a:endParaRPr kumimoji="1" lang="en-US" altLang="ja-JP" dirty="0" smtClean="0"/>
          </a:p>
          <a:p>
            <a:r>
              <a:rPr kumimoji="1" lang="ja-JP" altLang="en-US" dirty="0" smtClean="0"/>
              <a:t>そこで白線</a:t>
            </a:r>
            <a:r>
              <a:rPr kumimoji="1" lang="ja-JP" altLang="en-US" dirty="0"/>
              <a:t>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a:t>
            </a:r>
            <a:r>
              <a:rPr kumimoji="1" lang="ja-JP" altLang="en-US" dirty="0" smtClean="0"/>
              <a:t>を</a:t>
            </a:r>
            <a:r>
              <a:rPr kumimoji="1" lang="en-US" altLang="ja-JP" dirty="0" smtClean="0"/>
              <a:t>GLCIC</a:t>
            </a:r>
            <a:r>
              <a:rPr kumimoji="1" lang="ja-JP" altLang="en-US" dirty="0" smtClean="0"/>
              <a:t>という手法を用いて補完</a:t>
            </a:r>
            <a:r>
              <a:rPr kumimoji="1" lang="ja-JP" altLang="en-US" dirty="0"/>
              <a:t>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a:t>
            </a:r>
            <a:r>
              <a:rPr kumimoji="1" lang="ja-JP" altLang="en-US" dirty="0" smtClean="0"/>
              <a:t>用いた</a:t>
            </a:r>
            <a:r>
              <a:rPr lang="en-US" altLang="ja-JP" dirty="0" smtClean="0"/>
              <a:t>Globally </a:t>
            </a:r>
            <a:r>
              <a:rPr lang="en-US" altLang="ja-JP" dirty="0"/>
              <a:t>and Locally Consistent Image </a:t>
            </a:r>
            <a:r>
              <a:rPr lang="en-US" altLang="ja-JP" dirty="0" smtClean="0"/>
              <a:t>Completion(GLCIC)</a:t>
            </a:r>
            <a:r>
              <a:rPr lang="ja-JP" altLang="en-US" dirty="0" smtClean="0"/>
              <a:t>と</a:t>
            </a:r>
            <a:r>
              <a:rPr lang="ja-JP" altLang="en-US" dirty="0"/>
              <a:t>いう</a:t>
            </a:r>
            <a:r>
              <a:rPr lang="ja-JP" altLang="en-US" dirty="0" smtClean="0"/>
              <a:t>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の一種で</a:t>
            </a:r>
            <a:r>
              <a:rPr kumimoji="1" lang="ja-JP" altLang="en-US" dirty="0" smtClean="0"/>
              <a:t>、拡張畳み込み層を用いることでより広い領域を自然に補完できます。</a:t>
            </a:r>
            <a:endParaRPr kumimoji="1" lang="en-US" altLang="ja-JP" dirty="0" smtClean="0"/>
          </a:p>
          <a:p>
            <a:r>
              <a:rPr kumimoji="1" lang="ja-JP" altLang="en-US" dirty="0" smtClean="0"/>
              <a:t>この</a:t>
            </a:r>
            <a:r>
              <a:rPr kumimoji="1" lang="ja-JP" altLang="en-US" dirty="0"/>
              <a:t>研究が発表されるまで画像補完ではマスクした部分に対してその画像の中のある部分を持ってきたり、データベースの中から適すると考えられる画像の一部を持ってきてはめ込んだりなど</a:t>
            </a:r>
            <a:r>
              <a:rPr kumimoji="1" lang="ja-JP" altLang="en-US" dirty="0" smtClean="0"/>
              <a:t>、新しく</a:t>
            </a:r>
            <a:r>
              <a:rPr kumimoji="1" lang="ja-JP" altLang="en-US" dirty="0"/>
              <a:t>画像を生成するのではなく有るものの中から最良の候補を選んで貼り付けるアプローチが主流でした</a:t>
            </a:r>
            <a:r>
              <a:rPr kumimoji="1" lang="ja-JP" altLang="en-US" dirty="0" smtClean="0"/>
              <a:t>。</a:t>
            </a:r>
            <a:endParaRPr kumimoji="1" lang="en-US" altLang="ja-JP" dirty="0" smtClean="0"/>
          </a:p>
          <a:p>
            <a:r>
              <a:rPr kumimoji="1" lang="ja-JP" altLang="en-US" dirty="0" smtClean="0"/>
              <a:t>しかし、</a:t>
            </a:r>
            <a:r>
              <a:rPr kumimoji="1" lang="en-US" altLang="ja-JP" dirty="0" smtClean="0"/>
              <a:t>GLCIC</a:t>
            </a:r>
            <a:r>
              <a:rPr kumimoji="1" lang="ja-JP" altLang="en-US" dirty="0" smtClean="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次に私の提案手法について詳しく説明します。</a:t>
            </a:r>
            <a:endParaRPr kumimoji="1" lang="en-US" altLang="ja-JP" dirty="0" smtClean="0"/>
          </a:p>
          <a:p>
            <a:r>
              <a:rPr kumimoji="1" lang="ja-JP" altLang="en-US" dirty="0" smtClean="0"/>
              <a:t>センシングを使用した自動運転の流れはこのように、ドライブレコーダーの画像や各種センサ類によって自車の周囲の環境を認識し、そのデータをもとに車線や道路情報を割り出し、適切な進路を選択した上で駆動系に情報を与えるという流れなのですが、</a:t>
            </a:r>
            <a:endParaRPr kumimoji="1" lang="en-US" altLang="ja-JP" dirty="0" smtClean="0"/>
          </a:p>
          <a:p>
            <a:r>
              <a:rPr kumimoji="1" lang="ja-JP" altLang="en-US" dirty="0" smtClean="0"/>
              <a:t>このセンサによる環境認識と車線の割り出しの間に車線を補完するステップを追加することによってより状況把握の精度を向上させます。</a:t>
            </a:r>
            <a:endParaRPr kumimoji="1" lang="en-US" altLang="ja-JP" dirty="0" smtClean="0"/>
          </a:p>
          <a:p>
            <a:r>
              <a:rPr kumimoji="1" lang="ja-JP" altLang="en-US" dirty="0" smtClean="0"/>
              <a:t>さらに通常の</a:t>
            </a:r>
            <a:r>
              <a:rPr kumimoji="1" lang="en-US" altLang="ja-JP" dirty="0" smtClean="0"/>
              <a:t>GLCIC</a:t>
            </a:r>
            <a:r>
              <a:rPr kumimoji="1" lang="ja-JP" altLang="en-US" dirty="0" smtClean="0"/>
              <a:t>では学習の際に入力画像の中で任意の領域をマスクして学習しますが、ここを車線が出現する確率が高い領域にマスクの候補を絞ることによってより効率良い学習と正確な予測ができるようになります。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次にネットワークの学習方法についてです。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の一種であり、画像を補完する側と識別する側に分かれて学習を行います。</a:t>
            </a:r>
            <a:endParaRPr kumimoji="1" lang="en-US" altLang="ja-JP" dirty="0" smtClean="0"/>
          </a:p>
          <a:p>
            <a:r>
              <a:rPr kumimoji="1" lang="ja-JP" altLang="en-US" dirty="0" smtClean="0"/>
              <a:t>従来の手法では初めに補完側のみ、次に識別側のみ、最後に相互で学習という順序で学習を行っていたのですが、学習に非常に時間がかかるので、</a:t>
            </a:r>
            <a:endParaRPr kumimoji="1" lang="en-US" altLang="ja-JP" dirty="0" smtClean="0"/>
          </a:p>
          <a:p>
            <a:r>
              <a:rPr kumimoji="1" lang="ja-JP" altLang="en-US" dirty="0" smtClean="0"/>
              <a:t>今回</a:t>
            </a:r>
            <a:r>
              <a:rPr kumimoji="1" lang="ja-JP" altLang="en-US" dirty="0"/>
              <a:t>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実験環境はこちらのとおりです。</a:t>
            </a:r>
            <a:endParaRPr kumimoji="1" lang="en-US" altLang="ja-JP" dirty="0" smtClean="0"/>
          </a:p>
          <a:p>
            <a:r>
              <a:rPr kumimoji="1" lang="en-US" altLang="ja-JP" dirty="0" err="1" smtClean="0"/>
              <a:t>Waymo</a:t>
            </a:r>
            <a:r>
              <a:rPr kumimoji="1" lang="ja-JP" altLang="en-US" dirty="0" smtClean="0"/>
              <a:t>というドライブレコーダーで撮影されたデータが入っているデータセットの中で正面向きのもののみを使用しました。</a:t>
            </a:r>
            <a:endParaRPr kumimoji="1" lang="en-US" altLang="ja-JP" dirty="0" smtClean="0"/>
          </a:p>
          <a:p>
            <a:r>
              <a:rPr kumimoji="1" lang="ja-JP" altLang="en-US" dirty="0" smtClean="0"/>
              <a:t>もともと</a:t>
            </a:r>
            <a:r>
              <a:rPr kumimoji="1" lang="en-US" altLang="ja-JP" dirty="0" smtClean="0"/>
              <a:t>20</a:t>
            </a:r>
            <a:r>
              <a:rPr kumimoji="1" lang="ja-JP" altLang="en-US" dirty="0" smtClean="0"/>
              <a:t>万枚のデータセットでしたが、車線が写っていないものや気象条件等の問題で学習に不向きだと思われるものを弾き、約</a:t>
            </a:r>
            <a:r>
              <a:rPr kumimoji="1" lang="en-US" altLang="ja-JP" dirty="0" smtClean="0"/>
              <a:t>11,000</a:t>
            </a:r>
            <a:r>
              <a:rPr kumimoji="1" lang="ja-JP" altLang="en-US" dirty="0" smtClean="0"/>
              <a:t>枚のデータを教師データとして学習に使用しました。</a:t>
            </a:r>
            <a:endParaRPr kumimoji="1" lang="en-US" altLang="ja-JP" dirty="0" smtClean="0"/>
          </a:p>
          <a:p>
            <a:r>
              <a:rPr kumimoji="1" lang="ja-JP" altLang="en-US" dirty="0" smtClean="0"/>
              <a:t>深層学習のフレームワークは</a:t>
            </a:r>
            <a:r>
              <a:rPr kumimoji="1" lang="en-US" altLang="ja-JP" dirty="0" err="1" smtClean="0"/>
              <a:t>TensorFlow</a:t>
            </a:r>
            <a:r>
              <a:rPr kumimoji="1" lang="ja-JP" altLang="en-US" dirty="0" smtClean="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F4011F5-4756-452B-AB01-68E397D3FC1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8F2654-2051-4833-B7F1-3C7FD7A6E05C}"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0B6238B-72FB-440A-AA22-8DFB78C07587}"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138EAB9-C827-4F6F-85B0-1C0914EE9F31}"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7133F7E-E0AF-44C5-A857-E4403F8B5E2F}" type="datetime1">
              <a:rPr lang="en-US" altLang="ja-JP" smtClean="0"/>
              <a:t>2/4/2020</a:t>
            </a:fld>
            <a:endParaRPr lang="en-US" dirty="0"/>
          </a:p>
        </p:txBody>
      </p:sp>
      <p:sp>
        <p:nvSpPr>
          <p:cNvPr id="5" name="Footer Placeholder 4"/>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E79884-277D-4D6C-A6DB-C4C1E498AA96}"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2576D75-DAF6-4C52-A8D7-D6E53419D998}" type="datetime1">
              <a:rPr lang="en-US" altLang="ja-JP" smtClean="0"/>
              <a:t>2/4/2020</a:t>
            </a:fld>
            <a:endParaRPr lang="en-US" dirty="0"/>
          </a:p>
        </p:txBody>
      </p:sp>
      <p:sp>
        <p:nvSpPr>
          <p:cNvPr id="8" name="Footer Placeholder 7"/>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6BF4F1-F87E-4B75-B24F-4DF1023D2B52}" type="datetime1">
              <a:rPr lang="en-US" altLang="ja-JP" smtClean="0"/>
              <a:t>2/4/2020</a:t>
            </a:fld>
            <a:endParaRPr lang="en-US" dirty="0"/>
          </a:p>
        </p:txBody>
      </p:sp>
      <p:sp>
        <p:nvSpPr>
          <p:cNvPr id="4" name="Footer Placeholder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DE583-718A-4DA8-A139-F31C16804A56}" type="datetime1">
              <a:rPr lang="en-US" altLang="ja-JP" smtClean="0"/>
              <a:t>2/4/2020</a:t>
            </a:fld>
            <a:endParaRPr lang="en-US" dirty="0"/>
          </a:p>
        </p:txBody>
      </p:sp>
      <p:sp>
        <p:nvSpPr>
          <p:cNvPr id="3" name="Footer Placeholder 2"/>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D3B7B2-4993-4090-B027-8F87B68C3D2D}"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E1B36A-C228-4D4E-BC05-25CFE032F247}" type="datetime1">
              <a:rPr lang="en-US" altLang="ja-JP" smtClean="0"/>
              <a:t>2/4/2020</a:t>
            </a:fld>
            <a:endParaRPr lang="en-US" dirty="0"/>
          </a:p>
        </p:txBody>
      </p:sp>
      <p:sp>
        <p:nvSpPr>
          <p:cNvPr id="6" name="Footer Placeholder 5"/>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95A1F8EF-2567-46C3-A864-E645E445A82F}" type="datetime1">
              <a:rPr lang="en-US" altLang="ja-JP" smtClean="0"/>
              <a:t>2/4/2020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smtClean="0">
                <a:latin typeface="+mj-ea"/>
              </a:rPr>
              <a:t>(</a:t>
            </a:r>
            <a:r>
              <a:rPr lang="ja-JP" altLang="en-US" dirty="0" smtClean="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4" y="1242391"/>
            <a:ext cx="4577927" cy="4577927"/>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73" y="1242391"/>
            <a:ext cx="4577927" cy="4577927"/>
          </a:xfrm>
          <a:prstGeom prst="rect">
            <a:avLst/>
          </a:prstGeom>
        </p:spPr>
      </p:pic>
      <p:sp>
        <p:nvSpPr>
          <p:cNvPr id="6" name="正方形/長方形 5"/>
          <p:cNvSpPr/>
          <p:nvPr/>
        </p:nvSpPr>
        <p:spPr>
          <a:xfrm>
            <a:off x="5436705" y="4701209"/>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58778" y="4701208"/>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53908" y="5709735"/>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340434" y="5705178"/>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latin typeface="+mj-ea"/>
                <a:ea typeface="+mj-ea"/>
              </a:rPr>
              <a:t>実験により以下のことを確認した</a:t>
            </a:r>
            <a:endParaRPr lang="en-US" altLang="ja-JP" sz="2800" dirty="0" smtClean="0">
              <a:latin typeface="+mj-ea"/>
              <a:ea typeface="+mj-ea"/>
            </a:endParaRPr>
          </a:p>
          <a:p>
            <a:pPr lvl="1"/>
            <a:r>
              <a:rPr kumimoji="1" lang="ja-JP" altLang="en-US" sz="2400" dirty="0" smtClean="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a:t>
            </a:r>
            <a:r>
              <a:rPr lang="ja-JP" altLang="en-US" sz="2400" dirty="0" smtClean="0">
                <a:latin typeface="+mj-ea"/>
                <a:ea typeface="+mj-ea"/>
              </a:rPr>
              <a:t>がないところでも直線であれば補完できること</a:t>
            </a:r>
            <a:endParaRPr kumimoji="1" lang="en-US" altLang="ja-JP" sz="2400" dirty="0">
              <a:latin typeface="+mj-ea"/>
              <a:ea typeface="+mj-ea"/>
            </a:endParaRPr>
          </a:p>
          <a:p>
            <a:pPr lvl="1"/>
            <a:r>
              <a:rPr lang="ja-JP" altLang="en-US" sz="2400" dirty="0" smtClean="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smtClean="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3" name="フッター プレースホルダー 2">
            <a:extLst>
              <a:ext uri="{FF2B5EF4-FFF2-40B4-BE49-F238E27FC236}">
                <a16:creationId xmlns:a16="http://schemas.microsoft.com/office/drawing/2014/main" id="{EC0A6DD6-FD13-4158-9DBF-0847B7329782}"/>
              </a:ext>
            </a:extLst>
          </p:cNvPr>
          <p:cNvSpPr>
            <a:spLocks noGrp="1"/>
          </p:cNvSpPr>
          <p:nvPr>
            <p:ph type="ftr" sz="quarter" idx="11"/>
          </p:nvPr>
        </p:nvSpPr>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49" y="405480"/>
            <a:ext cx="7886700" cy="1325562"/>
          </a:xfrm>
        </p:spPr>
        <p:txBody>
          <a:bodyPr/>
          <a:lstStyle/>
          <a:p>
            <a:r>
              <a:rPr kumimoji="1" lang="ja-JP" altLang="en-US" dirty="0">
                <a:latin typeface="+mj-ea"/>
              </a:rPr>
              <a:t>背景</a:t>
            </a:r>
          </a:p>
        </p:txBody>
      </p:sp>
      <p:sp>
        <p:nvSpPr>
          <p:cNvPr id="3" name="コンテンツ プレースホルダー 2"/>
          <p:cNvSpPr>
            <a:spLocks noGrp="1"/>
          </p:cNvSpPr>
          <p:nvPr>
            <p:ph idx="1"/>
          </p:nvPr>
        </p:nvSpPr>
        <p:spPr/>
        <p:txBody>
          <a:bodyPr>
            <a:normAutofit/>
          </a:bodyPr>
          <a:lstStyle/>
          <a:p>
            <a:r>
              <a:rPr kumimoji="1" lang="ja-JP" altLang="en-US" sz="2400" dirty="0">
                <a:latin typeface="+mj-ea"/>
                <a:ea typeface="+mj-ea"/>
              </a:rPr>
              <a:t>自動運転の需要が高まっている</a:t>
            </a:r>
            <a:endParaRPr lang="en-US" altLang="ja-JP" sz="2400" dirty="0">
              <a:latin typeface="+mj-ea"/>
              <a:ea typeface="+mj-ea"/>
            </a:endParaRPr>
          </a:p>
          <a:p>
            <a:r>
              <a:rPr kumimoji="1" lang="ja-JP" altLang="en-US" sz="2400" dirty="0">
                <a:latin typeface="+mj-ea"/>
                <a:ea typeface="+mj-ea"/>
              </a:rPr>
              <a:t>高精度の地図が整備されている道路はわずか</a:t>
            </a:r>
            <a:r>
              <a:rPr kumimoji="1" lang="en-US" altLang="ja-JP" sz="2400" dirty="0">
                <a:latin typeface="+mj-ea"/>
                <a:ea typeface="+mj-ea"/>
              </a:rPr>
              <a:t>1</a:t>
            </a:r>
            <a:r>
              <a:rPr kumimoji="1" lang="ja-JP" altLang="en-US" sz="2400" dirty="0">
                <a:latin typeface="+mj-ea"/>
                <a:ea typeface="+mj-ea"/>
              </a:rPr>
              <a:t>％ほど</a:t>
            </a:r>
            <a:r>
              <a:rPr kumimoji="1" lang="en-US" altLang="ja-JP" sz="2400" dirty="0">
                <a:latin typeface="+mj-ea"/>
                <a:ea typeface="+mj-ea"/>
              </a:rPr>
              <a:t>[1]</a:t>
            </a:r>
          </a:p>
          <a:p>
            <a:r>
              <a:rPr lang="ja-JP" altLang="en-US" sz="2400" dirty="0">
                <a:latin typeface="+mj-ea"/>
                <a:ea typeface="+mj-ea"/>
              </a:rPr>
              <a:t>自車の周辺の情報をセンサ類を利用して推定する事が必要</a:t>
            </a:r>
            <a:r>
              <a:rPr lang="en-US" altLang="ja-JP" sz="2400" dirty="0">
                <a:latin typeface="+mj-ea"/>
                <a:ea typeface="+mj-ea"/>
              </a:rPr>
              <a:t>[2]</a:t>
            </a:r>
            <a:endParaRPr kumimoji="1" lang="en-US" altLang="ja-JP" sz="2400"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en-US" altLang="ja-JP" dirty="0">
                <a:latin typeface="+mj-ea"/>
                <a:ea typeface="+mj-ea"/>
                <a:hlinkClick r:id="rId3"/>
              </a:rPr>
              <a:t>[1]</a:t>
            </a:r>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[2]“</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35" y="3429000"/>
            <a:ext cx="3931129" cy="2115872"/>
          </a:xfrm>
          <a:prstGeom prst="rect">
            <a:avLst/>
          </a:prstGeom>
        </p:spPr>
      </p:pic>
      <p:sp>
        <p:nvSpPr>
          <p:cNvPr id="6" name="テキスト ボックス 5"/>
          <p:cNvSpPr txBox="1"/>
          <p:nvPr/>
        </p:nvSpPr>
        <p:spPr>
          <a:xfrm>
            <a:off x="3623593" y="5642631"/>
            <a:ext cx="1896813" cy="461665"/>
          </a:xfrm>
          <a:prstGeom prst="rect">
            <a:avLst/>
          </a:prstGeom>
          <a:noFill/>
        </p:spPr>
        <p:txBody>
          <a:bodyPr wrap="square" rtlCol="0">
            <a:spAutoFit/>
          </a:bodyPr>
          <a:lstStyle/>
          <a:p>
            <a:pPr algn="ctr"/>
            <a:r>
              <a:rPr kumimoji="1" lang="ja-JP" altLang="en-US" sz="2400" dirty="0">
                <a:latin typeface="+mj-ea"/>
                <a:ea typeface="+mj-ea"/>
              </a:rPr>
              <a:t>高精度地図</a:t>
            </a:r>
            <a:endParaRPr kumimoji="1" lang="ja-JP" altLang="en-US" sz="3200" dirty="0">
              <a:latin typeface="+mj-ea"/>
              <a:ea typeface="+mj-ea"/>
            </a:endParaRPr>
          </a:p>
        </p:txBody>
      </p:sp>
      <p:sp>
        <p:nvSpPr>
          <p:cNvPr id="7" name="スライド番号プレースホルダー 6">
            <a:extLst>
              <a:ext uri="{FF2B5EF4-FFF2-40B4-BE49-F238E27FC236}">
                <a16:creationId xmlns:a16="http://schemas.microsoft.com/office/drawing/2014/main" id="{63002851-AC58-4CDE-B096-B8015203B59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a:latin typeface="+mj-ea"/>
                <a:ea typeface="+mj-ea"/>
                <a:hlinkClick r:id="rId3"/>
              </a:rPr>
              <a:t>[1]“TRI-AD</a:t>
            </a:r>
            <a:r>
              <a:rPr lang="ja-JP" altLang="en-US">
                <a:latin typeface="+mj-ea"/>
                <a:ea typeface="+mj-ea"/>
                <a:hlinkClick r:id="rId3"/>
              </a:rPr>
              <a:t>、</a:t>
            </a:r>
            <a:r>
              <a:rPr lang="en-US" altLang="ja-JP">
                <a:latin typeface="+mj-ea"/>
                <a:ea typeface="+mj-ea"/>
                <a:hlinkClick r:id="rId3"/>
              </a:rPr>
              <a:t>Maxar</a:t>
            </a:r>
            <a:r>
              <a:rPr lang="ja-JP" altLang="en-US">
                <a:latin typeface="+mj-ea"/>
                <a:ea typeface="+mj-ea"/>
                <a:hlinkClick r:id="rId3"/>
              </a:rPr>
              <a:t>テクノロジーズ、</a:t>
            </a:r>
            <a:r>
              <a:rPr lang="en-US" altLang="ja-JP">
                <a:latin typeface="+mj-ea"/>
                <a:ea typeface="+mj-ea"/>
                <a:hlinkClick r:id="rId3"/>
              </a:rPr>
              <a:t>NTT</a:t>
            </a:r>
            <a:r>
              <a:rPr lang="ja-JP" altLang="en-US">
                <a:latin typeface="+mj-ea"/>
                <a:ea typeface="+mj-ea"/>
                <a:hlinkClick r:id="rId3"/>
              </a:rPr>
              <a:t>データ 自動運転車用の衛星画像を用いた高精度地図生成で提携” </a:t>
            </a:r>
            <a:r>
              <a:rPr lang="en-US" altLang="ja-JP">
                <a:latin typeface="+mj-ea"/>
                <a:ea typeface="+mj-ea"/>
                <a:hlinkClick r:id="rId3"/>
              </a:rPr>
              <a:t>https://www.tri-ad.global/jp/news/20190425 (</a:t>
            </a:r>
            <a:r>
              <a:rPr lang="ja-JP" altLang="en-US">
                <a:latin typeface="+mj-ea"/>
                <a:ea typeface="+mj-ea"/>
                <a:hlinkClick r:id="rId3"/>
              </a:rPr>
              <a:t>参照 </a:t>
            </a:r>
            <a:r>
              <a:rPr lang="en-US" altLang="ja-JP">
                <a:latin typeface="+mj-ea"/>
                <a:ea typeface="+mj-ea"/>
                <a:hlinkClick r:id="rId3"/>
              </a:rPr>
              <a:t>2019-12-15) [2]“</a:t>
            </a:r>
            <a:r>
              <a:rPr lang="ja-JP" altLang="en-US">
                <a:latin typeface="+mj-ea"/>
                <a:ea typeface="+mj-ea"/>
                <a:hlinkClick r:id="rId3"/>
              </a:rPr>
              <a:t>日本経済新聞</a:t>
            </a:r>
            <a:r>
              <a:rPr lang="en-US" altLang="ja-JP">
                <a:latin typeface="+mj-ea"/>
                <a:ea typeface="+mj-ea"/>
                <a:hlinkClick r:id="rId3"/>
              </a:rPr>
              <a:t>-</a:t>
            </a:r>
            <a:r>
              <a:rPr lang="ja-JP" altLang="en-US">
                <a:latin typeface="+mj-ea"/>
                <a:ea typeface="+mj-ea"/>
                <a:hlinkClick r:id="rId3"/>
              </a:rPr>
              <a:t>車の自動運転用、ゼンリンが道路の三次元データを提供” </a:t>
            </a:r>
            <a:r>
              <a:rPr lang="en-US" altLang="ja-JP">
                <a:latin typeface="+mj-ea"/>
                <a:ea typeface="+mj-ea"/>
                <a:hlinkClick r:id="rId3"/>
              </a:rPr>
              <a:t>https://www.nikkei.com/article/DGXNASFK1202G_S4A210C1000000/ (</a:t>
            </a:r>
            <a:r>
              <a:rPr lang="ja-JP" altLang="en-US">
                <a:latin typeface="+mj-ea"/>
                <a:ea typeface="+mj-ea"/>
                <a:hlinkClick r:id="rId3"/>
              </a:rPr>
              <a:t>参照 </a:t>
            </a:r>
            <a:r>
              <a:rPr lang="en-US" altLang="ja-JP">
                <a:latin typeface="+mj-ea"/>
                <a:ea typeface="+mj-ea"/>
                <a:hlinkClick r:id="rId3"/>
              </a:rPr>
              <a:t>2019-12-15)</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a:latin typeface="+mj-ea"/>
                <a:ea typeface="+mj-ea"/>
                <a:hlinkClick r:id="rId2"/>
              </a:rPr>
              <a:t>[1]“TRI-AD</a:t>
            </a:r>
            <a:r>
              <a:rPr lang="ja-JP" altLang="en-US">
                <a:latin typeface="+mj-ea"/>
                <a:ea typeface="+mj-ea"/>
                <a:hlinkClick r:id="rId2"/>
              </a:rPr>
              <a:t>、</a:t>
            </a:r>
            <a:r>
              <a:rPr lang="en-US" altLang="ja-JP">
                <a:latin typeface="+mj-ea"/>
                <a:ea typeface="+mj-ea"/>
                <a:hlinkClick r:id="rId2"/>
              </a:rPr>
              <a:t>Maxar</a:t>
            </a:r>
            <a:r>
              <a:rPr lang="ja-JP" altLang="en-US">
                <a:latin typeface="+mj-ea"/>
                <a:ea typeface="+mj-ea"/>
                <a:hlinkClick r:id="rId2"/>
              </a:rPr>
              <a:t>テクノロジーズ、</a:t>
            </a:r>
            <a:r>
              <a:rPr lang="en-US" altLang="ja-JP">
                <a:latin typeface="+mj-ea"/>
                <a:ea typeface="+mj-ea"/>
                <a:hlinkClick r:id="rId2"/>
              </a:rPr>
              <a:t>NTT</a:t>
            </a:r>
            <a:r>
              <a:rPr lang="ja-JP" altLang="en-US">
                <a:latin typeface="+mj-ea"/>
                <a:ea typeface="+mj-ea"/>
                <a:hlinkClick r:id="rId2"/>
              </a:rPr>
              <a:t>データ 自動運転車用の衛星画像を用いた高精度地図生成で提携” </a:t>
            </a:r>
            <a:r>
              <a:rPr lang="en-US" altLang="ja-JP">
                <a:latin typeface="+mj-ea"/>
                <a:ea typeface="+mj-ea"/>
                <a:hlinkClick r:id="rId2"/>
              </a:rPr>
              <a:t>https://www.tri-ad.global/jp/news/20190425 (</a:t>
            </a:r>
            <a:r>
              <a:rPr lang="ja-JP" altLang="en-US">
                <a:latin typeface="+mj-ea"/>
                <a:ea typeface="+mj-ea"/>
                <a:hlinkClick r:id="rId2"/>
              </a:rPr>
              <a:t>参照 </a:t>
            </a:r>
            <a:r>
              <a:rPr lang="en-US" altLang="ja-JP">
                <a:latin typeface="+mj-ea"/>
                <a:ea typeface="+mj-ea"/>
                <a:hlinkClick r:id="rId2"/>
              </a:rPr>
              <a:t>2019-12-15) [2]“</a:t>
            </a:r>
            <a:r>
              <a:rPr lang="ja-JP" altLang="en-US">
                <a:latin typeface="+mj-ea"/>
                <a:ea typeface="+mj-ea"/>
                <a:hlinkClick r:id="rId2"/>
              </a:rPr>
              <a:t>日本経済新聞</a:t>
            </a:r>
            <a:r>
              <a:rPr lang="en-US" altLang="ja-JP">
                <a:latin typeface="+mj-ea"/>
                <a:ea typeface="+mj-ea"/>
                <a:hlinkClick r:id="rId2"/>
              </a:rPr>
              <a:t>-</a:t>
            </a:r>
            <a:r>
              <a:rPr lang="ja-JP" altLang="en-US">
                <a:latin typeface="+mj-ea"/>
                <a:ea typeface="+mj-ea"/>
                <a:hlinkClick r:id="rId2"/>
              </a:rPr>
              <a:t>車の自動運転用、ゼンリンが道路の三次元データを提供” </a:t>
            </a:r>
            <a:r>
              <a:rPr lang="en-US" altLang="ja-JP">
                <a:latin typeface="+mj-ea"/>
                <a:ea typeface="+mj-ea"/>
                <a:hlinkClick r:id="rId2"/>
              </a:rPr>
              <a:t>https://www.nikkei.com/article/DGXNASFK1202G_S4A210C1000000/ (</a:t>
            </a:r>
            <a:r>
              <a:rPr lang="ja-JP" altLang="en-US">
                <a:latin typeface="+mj-ea"/>
                <a:ea typeface="+mj-ea"/>
                <a:hlinkClick r:id="rId2"/>
              </a:rPr>
              <a:t>参照 </a:t>
            </a:r>
            <a:r>
              <a:rPr lang="en-US" altLang="ja-JP">
                <a:latin typeface="+mj-ea"/>
                <a:ea typeface="+mj-ea"/>
                <a:hlinkClick r:id="rId2"/>
              </a:rPr>
              <a:t>2019-12-15)</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車線以外をマスクした場合</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17228"/>
            <a:ext cx="3552227" cy="2377772"/>
          </a:xfrm>
        </p:spPr>
      </p:pic>
      <p:sp>
        <p:nvSpPr>
          <p:cNvPr id="4" name="フッター プレースホルダー 3"/>
          <p:cNvSpPr>
            <a:spLocks noGrp="1"/>
          </p:cNvSpPr>
          <p:nvPr>
            <p:ph type="ftr" sz="quarter" idx="11"/>
          </p:nvPr>
        </p:nvSpPr>
        <p:spPr>
          <a:xfrm>
            <a:off x="2235813" y="6356351"/>
            <a:ext cx="4766310" cy="365125"/>
          </a:xfrm>
        </p:spPr>
        <p:txBody>
          <a:bodyPr/>
          <a:lstStyle/>
          <a:p>
            <a:r>
              <a:rPr lang="en-US" altLang="ja-JP" sz="1200" dirty="0">
                <a:latin typeface="+mj-ea"/>
                <a:ea typeface="+mj-ea"/>
                <a:hlinkClick r:id="rId4"/>
              </a:rPr>
              <a:t>[2]“</a:t>
            </a:r>
            <a:r>
              <a:rPr lang="ja-JP" altLang="en-US" sz="1200" dirty="0">
                <a:latin typeface="+mj-ea"/>
                <a:ea typeface="+mj-ea"/>
                <a:hlinkClick r:id="rId4"/>
              </a:rPr>
              <a:t>日本経済新聞</a:t>
            </a:r>
            <a:r>
              <a:rPr lang="en-US" altLang="ja-JP" sz="1200" dirty="0">
                <a:latin typeface="+mj-ea"/>
                <a:ea typeface="+mj-ea"/>
                <a:hlinkClick r:id="rId4"/>
              </a:rPr>
              <a:t>-</a:t>
            </a:r>
            <a:r>
              <a:rPr lang="ja-JP" altLang="en-US" sz="1200" dirty="0">
                <a:latin typeface="+mj-ea"/>
                <a:ea typeface="+mj-ea"/>
                <a:hlinkClick r:id="rId4"/>
              </a:rPr>
              <a:t>車の自動運転用、ゼンリンが道路の三次元データを提供” </a:t>
            </a:r>
            <a:r>
              <a:rPr lang="en-US" altLang="ja-JP" sz="1200" dirty="0">
                <a:latin typeface="+mj-ea"/>
                <a:ea typeface="+mj-ea"/>
                <a:hlinkClick r:id="rId4"/>
              </a:rPr>
              <a:t>https://www.nikkei.com/article/DGXNASFK1202G_S4A210C1000000/ (</a:t>
            </a:r>
            <a:r>
              <a:rPr lang="ja-JP" altLang="en-US" sz="1200" dirty="0">
                <a:latin typeface="+mj-ea"/>
                <a:ea typeface="+mj-ea"/>
                <a:hlinkClick r:id="rId4"/>
              </a:rPr>
              <a:t>参照 </a:t>
            </a:r>
            <a:r>
              <a:rPr lang="en-US" altLang="ja-JP" sz="1200" dirty="0">
                <a:latin typeface="+mj-ea"/>
                <a:ea typeface="+mj-ea"/>
                <a:hlinkClick r:id="rId4"/>
              </a:rPr>
              <a:t>2019-12-15)</a:t>
            </a:r>
            <a:endParaRPr kumimoji="1" lang="en-US" sz="1200" dirty="0">
              <a:solidFill>
                <a:schemeClr val="tx1"/>
              </a:solidFill>
              <a:latin typeface="+mj-ea"/>
              <a:ea typeface="+mj-ea"/>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332" y="1900829"/>
            <a:ext cx="2311626" cy="3404451"/>
          </a:xfrm>
          <a:prstGeom prst="rect">
            <a:avLst/>
          </a:prstGeom>
        </p:spPr>
      </p:pic>
      <p:sp>
        <p:nvSpPr>
          <p:cNvPr id="3" name="スライド番号プレースホルダー 2">
            <a:extLst>
              <a:ext uri="{FF2B5EF4-FFF2-40B4-BE49-F238E27FC236}">
                <a16:creationId xmlns:a16="http://schemas.microsoft.com/office/drawing/2014/main" id="{F1236BDC-2C2A-44AF-AEF5-D70201AF66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9" name="テキスト ボックス 8">
            <a:extLst>
              <a:ext uri="{FF2B5EF4-FFF2-40B4-BE49-F238E27FC236}">
                <a16:creationId xmlns:a16="http://schemas.microsoft.com/office/drawing/2014/main" id="{ECC9390D-0289-4250-A6BB-C66F2B8F6710}"/>
              </a:ext>
            </a:extLst>
          </p:cNvPr>
          <p:cNvSpPr txBox="1"/>
          <p:nvPr/>
        </p:nvSpPr>
        <p:spPr>
          <a:xfrm>
            <a:off x="1594624" y="1471961"/>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0" name="テキスト ボックス 9">
            <a:extLst>
              <a:ext uri="{FF2B5EF4-FFF2-40B4-BE49-F238E27FC236}">
                <a16:creationId xmlns:a16="http://schemas.microsoft.com/office/drawing/2014/main" id="{389AEF95-9837-4509-BC02-2C922610218F}"/>
              </a:ext>
            </a:extLst>
          </p:cNvPr>
          <p:cNvSpPr txBox="1"/>
          <p:nvPr/>
        </p:nvSpPr>
        <p:spPr>
          <a:xfrm>
            <a:off x="5342122" y="1460489"/>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1" name="吹き出し: 四角形 10">
            <a:extLst>
              <a:ext uri="{FF2B5EF4-FFF2-40B4-BE49-F238E27FC236}">
                <a16:creationId xmlns:a16="http://schemas.microsoft.com/office/drawing/2014/main" id="{8F7D4757-CB02-46AA-8934-361D0B1B296B}"/>
              </a:ext>
            </a:extLst>
          </p:cNvPr>
          <p:cNvSpPr/>
          <p:nvPr/>
        </p:nvSpPr>
        <p:spPr>
          <a:xfrm>
            <a:off x="3054369"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きれいに整備されている</a:t>
            </a:r>
          </a:p>
        </p:txBody>
      </p:sp>
      <p:sp>
        <p:nvSpPr>
          <p:cNvPr id="12" name="吹き出し: 四角形 11">
            <a:extLst>
              <a:ext uri="{FF2B5EF4-FFF2-40B4-BE49-F238E27FC236}">
                <a16:creationId xmlns:a16="http://schemas.microsoft.com/office/drawing/2014/main" id="{C2428DCA-63E3-4336-90FA-1B26F42D044D}"/>
              </a:ext>
            </a:extLst>
          </p:cNvPr>
          <p:cNvSpPr/>
          <p:nvPr/>
        </p:nvSpPr>
        <p:spPr>
          <a:xfrm>
            <a:off x="7399628" y="1984926"/>
            <a:ext cx="1564599" cy="1594633"/>
          </a:xfrm>
          <a:prstGeom prst="wedgeRectCallout">
            <a:avLst>
              <a:gd name="adj1" fmla="val -52863"/>
              <a:gd name="adj2" fmla="val 72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mj-ea"/>
                <a:ea typeface="+mj-ea"/>
              </a:rPr>
              <a:t>途切れやかすれが散見</a:t>
            </a:r>
          </a:p>
        </p:txBody>
      </p:sp>
      <p:sp>
        <p:nvSpPr>
          <p:cNvPr id="13" name="テキスト ボックス 12">
            <a:extLst>
              <a:ext uri="{FF2B5EF4-FFF2-40B4-BE49-F238E27FC236}">
                <a16:creationId xmlns:a16="http://schemas.microsoft.com/office/drawing/2014/main" id="{41B807E7-BDD7-41ED-A397-1A3CDC2ACD3C}"/>
              </a:ext>
            </a:extLst>
          </p:cNvPr>
          <p:cNvSpPr txBox="1"/>
          <p:nvPr/>
        </p:nvSpPr>
        <p:spPr>
          <a:xfrm>
            <a:off x="245327" y="5305280"/>
            <a:ext cx="8275218" cy="646331"/>
          </a:xfrm>
          <a:prstGeom prst="rect">
            <a:avLst/>
          </a:prstGeom>
          <a:noFill/>
        </p:spPr>
        <p:txBody>
          <a:bodyPr wrap="square" rtlCol="0">
            <a:spAutoFit/>
          </a:bodyPr>
          <a:lstStyle/>
          <a:p>
            <a:r>
              <a:rPr kumimoji="1" lang="ja-JP" altLang="en-US" sz="3600" dirty="0">
                <a:latin typeface="+mj-ea"/>
                <a:ea typeface="+mj-ea"/>
              </a:rPr>
              <a:t>⇒</a:t>
            </a:r>
            <a:r>
              <a:rPr kumimoji="1" lang="en-US" altLang="ja-JP" sz="3600" dirty="0">
                <a:latin typeface="+mj-ea"/>
                <a:ea typeface="+mj-ea"/>
              </a:rPr>
              <a:t>GLCIC</a:t>
            </a:r>
            <a:r>
              <a:rPr kumimoji="1" lang="ja-JP" altLang="en-US" sz="3600" dirty="0">
                <a:latin typeface="+mj-ea"/>
                <a:ea typeface="+mj-ea"/>
              </a:rPr>
              <a:t>で補完</a:t>
            </a:r>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Autofit/>
          </a:bodyPr>
          <a:lstStyle/>
          <a:p>
            <a:r>
              <a:rPr lang="en-US" altLang="ja-JP" sz="2400" dirty="0">
                <a:latin typeface="+mj-ea"/>
              </a:rPr>
              <a:t>Globally and Locally Consistent Image Completion(GLCIC)</a:t>
            </a:r>
            <a:endParaRPr lang="ja-JP" altLang="en-US" sz="24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21334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511182" y="1184895"/>
            <a:ext cx="7876310" cy="830997"/>
          </a:xfrm>
          <a:prstGeom prst="rect">
            <a:avLst/>
          </a:prstGeom>
          <a:noFill/>
        </p:spPr>
        <p:txBody>
          <a:bodyPr wrap="square" rtlCol="0">
            <a:spAutoFit/>
          </a:bodyPr>
          <a:lstStyle/>
          <a:p>
            <a:pPr algn="l"/>
            <a:r>
              <a:rPr kumimoji="1" lang="ja-JP" altLang="en-US" sz="2400" dirty="0">
                <a:latin typeface="+mj-ea"/>
                <a:ea typeface="+mj-ea"/>
              </a:rPr>
              <a:t>・</a:t>
            </a:r>
            <a:r>
              <a:rPr kumimoji="1" lang="en-US" altLang="ja-JP" sz="2400" dirty="0">
                <a:latin typeface="+mj-ea"/>
                <a:ea typeface="+mj-ea"/>
              </a:rPr>
              <a:t>GAN</a:t>
            </a:r>
            <a:r>
              <a:rPr kumimoji="1" lang="ja-JP" altLang="en-US" sz="2400" dirty="0">
                <a:latin typeface="+mj-ea"/>
                <a:ea typeface="+mj-ea"/>
              </a:rPr>
              <a:t>の一種</a:t>
            </a:r>
            <a:endParaRPr kumimoji="1" lang="en-US" altLang="ja-JP" sz="2400" dirty="0">
              <a:latin typeface="+mj-ea"/>
              <a:ea typeface="+mj-ea"/>
            </a:endParaRPr>
          </a:p>
          <a:p>
            <a:pPr algn="l"/>
            <a:r>
              <a:rPr kumimoji="1" lang="ja-JP" altLang="en-US" sz="2400" dirty="0">
                <a:latin typeface="+mj-ea"/>
                <a:ea typeface="+mj-ea"/>
              </a:rPr>
              <a:t>・拡張畳込みネットワークを使用することで自然な補完</a:t>
            </a: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27939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2895600"/>
            <a:ext cx="2270542" cy="1312658"/>
          </a:xfrm>
          <a:prstGeom prst="rect">
            <a:avLst/>
          </a:prstGeom>
        </p:spPr>
      </p:pic>
      <p:sp>
        <p:nvSpPr>
          <p:cNvPr id="3" name="テキスト ボックス 2"/>
          <p:cNvSpPr txBox="1"/>
          <p:nvPr/>
        </p:nvSpPr>
        <p:spPr>
          <a:xfrm>
            <a:off x="878786" y="4611274"/>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9" name="テキスト ボックス 8"/>
          <p:cNvSpPr txBox="1"/>
          <p:nvPr/>
        </p:nvSpPr>
        <p:spPr>
          <a:xfrm>
            <a:off x="7392801" y="4149609"/>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
        <p:nvSpPr>
          <p:cNvPr id="11" name="テキスト ボックス 10"/>
          <p:cNvSpPr txBox="1"/>
          <p:nvPr/>
        </p:nvSpPr>
        <p:spPr>
          <a:xfrm>
            <a:off x="5133561" y="4149610"/>
            <a:ext cx="1162878"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2903883" y="4611275"/>
            <a:ext cx="1162878"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a:xfrm>
            <a:off x="5029012" y="2895911"/>
            <a:ext cx="10860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コンテンツ プレースホルダー 5"/>
          <p:cNvSpPr>
            <a:spLocks noGrp="1"/>
          </p:cNvSpPr>
          <p:nvPr>
            <p:ph idx="1"/>
          </p:nvPr>
        </p:nvSpPr>
        <p:spPr/>
        <p:txBody>
          <a:bodyPr>
            <a:normAutofit/>
          </a:bodyPr>
          <a:lstStyle/>
          <a:p>
            <a:r>
              <a:rPr kumimoji="1" lang="en-US" altLang="ja-JP" sz="2400" dirty="0" smtClean="0">
                <a:latin typeface="+mj-ea"/>
                <a:ea typeface="+mj-ea"/>
              </a:rPr>
              <a:t>GLCIC</a:t>
            </a:r>
            <a:r>
              <a:rPr kumimoji="1" lang="ja-JP" altLang="en-US" sz="2400" dirty="0" smtClean="0">
                <a:latin typeface="+mj-ea"/>
                <a:ea typeface="+mj-ea"/>
              </a:rPr>
              <a:t>を使って車線の途切れやかすれを補完する</a:t>
            </a:r>
            <a:endParaRPr kumimoji="1" lang="en-US" altLang="ja-JP" sz="2400" dirty="0" smtClean="0">
              <a:latin typeface="+mj-ea"/>
              <a:ea typeface="+mj-ea"/>
            </a:endParaRPr>
          </a:p>
          <a:p>
            <a:endParaRPr lang="en-US" altLang="ja-JP" sz="2400" dirty="0">
              <a:latin typeface="+mj-ea"/>
              <a:ea typeface="+mj-ea"/>
            </a:endParaRPr>
          </a:p>
          <a:p>
            <a:endParaRPr lang="en-US" altLang="ja-JP" sz="2400" dirty="0" smtClean="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a:p>
            <a:r>
              <a:rPr lang="ja-JP" altLang="en-US" sz="2400" dirty="0" smtClean="0">
                <a:latin typeface="+mj-ea"/>
                <a:ea typeface="+mj-ea"/>
              </a:rPr>
              <a:t>車線がある部分を重点的に学習</a:t>
            </a:r>
            <a:endParaRPr kumimoji="1" lang="ja-JP" altLang="en-US"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角丸四角形 4"/>
          <p:cNvSpPr/>
          <p:nvPr/>
        </p:nvSpPr>
        <p:spPr>
          <a:xfrm>
            <a:off x="129209"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センサによる環境認識</a:t>
            </a:r>
            <a:endParaRPr kumimoji="1" lang="ja-JP" altLang="en-US" dirty="0"/>
          </a:p>
        </p:txBody>
      </p:sp>
      <p:sp>
        <p:nvSpPr>
          <p:cNvPr id="8" name="角丸四角形 7"/>
          <p:cNvSpPr/>
          <p:nvPr/>
        </p:nvSpPr>
        <p:spPr>
          <a:xfrm>
            <a:off x="6127849" y="235422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駆動系</a:t>
            </a:r>
            <a:r>
              <a:rPr kumimoji="1" lang="ja-JP" altLang="en-US" dirty="0" smtClean="0"/>
              <a:t>にフィードバック</a:t>
            </a:r>
            <a:endParaRPr kumimoji="1" lang="ja-JP" altLang="en-US" dirty="0"/>
          </a:p>
        </p:txBody>
      </p:sp>
      <p:sp>
        <p:nvSpPr>
          <p:cNvPr id="9" name="角丸四角形 8"/>
          <p:cNvSpPr/>
          <p:nvPr/>
        </p:nvSpPr>
        <p:spPr>
          <a:xfrm>
            <a:off x="3119190" y="2376799"/>
            <a:ext cx="2057400"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データをもとに車線の割り出し</a:t>
            </a:r>
            <a:endParaRPr kumimoji="1" lang="ja-JP" altLang="en-US" dirty="0"/>
          </a:p>
        </p:txBody>
      </p:sp>
      <p:cxnSp>
        <p:nvCxnSpPr>
          <p:cNvPr id="11" name="直線矢印コネクタ 10"/>
          <p:cNvCxnSpPr/>
          <p:nvPr/>
        </p:nvCxnSpPr>
        <p:spPr>
          <a:xfrm flipV="1">
            <a:off x="2164471" y="2918480"/>
            <a:ext cx="94192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2635430" y="2895912"/>
            <a:ext cx="1" cy="7017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258860" y="3504289"/>
            <a:ext cx="2753139" cy="461665"/>
          </a:xfrm>
          <a:prstGeom prst="rect">
            <a:avLst/>
          </a:prstGeom>
          <a:noFill/>
        </p:spPr>
        <p:txBody>
          <a:bodyPr wrap="square" rtlCol="0">
            <a:spAutoFit/>
          </a:bodyPr>
          <a:lstStyle/>
          <a:p>
            <a:pPr algn="l"/>
            <a:r>
              <a:rPr kumimoji="1" lang="ja-JP" altLang="en-US" sz="2400" dirty="0" smtClean="0">
                <a:latin typeface="+mj-ea"/>
                <a:ea typeface="+mj-ea"/>
              </a:rPr>
              <a:t>補完ステップを追加</a:t>
            </a:r>
            <a:endParaRPr kumimoji="1" lang="ja-JP" altLang="en-US" sz="2400" dirty="0">
              <a:latin typeface="+mj-ea"/>
              <a:ea typeface="+mj-ea"/>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98" y="4401392"/>
            <a:ext cx="2950301" cy="1962902"/>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999" y="4401392"/>
            <a:ext cx="2950301" cy="1962902"/>
          </a:xfrm>
          <a:prstGeom prst="rect">
            <a:avLst/>
          </a:prstGeom>
        </p:spPr>
      </p:pic>
      <p:sp>
        <p:nvSpPr>
          <p:cNvPr id="24" name="正方形/長方形 23"/>
          <p:cNvSpPr/>
          <p:nvPr/>
        </p:nvSpPr>
        <p:spPr>
          <a:xfrm>
            <a:off x="1600395" y="5666498"/>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41720" y="56713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48433" y="5670781"/>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789758" y="5675599"/>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P spid="9" grpId="0" animBg="1"/>
      <p:bldP spid="18" grpId="0"/>
      <p:bldP spid="24" grpId="0" animBg="1"/>
      <p:bldP spid="27"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ネットワークの学習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3" name="角丸四角形 12"/>
          <p:cNvSpPr/>
          <p:nvPr/>
        </p:nvSpPr>
        <p:spPr>
          <a:xfrm>
            <a:off x="4938437" y="1414579"/>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4" name="カギ線コネクタ 13"/>
          <p:cNvCxnSpPr/>
          <p:nvPr/>
        </p:nvCxnSpPr>
        <p:spPr>
          <a:xfrm flipV="1">
            <a:off x="3732106" y="1681891"/>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4938437" y="2127710"/>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8" name="カギ線コネクタ 17"/>
          <p:cNvCxnSpPr>
            <a:cxnSpLocks/>
          </p:cNvCxnSpPr>
          <p:nvPr/>
        </p:nvCxnSpPr>
        <p:spPr>
          <a:xfrm>
            <a:off x="3732106" y="2044453"/>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1559450" y="1858527"/>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26" name="楕円 25"/>
          <p:cNvSpPr/>
          <p:nvPr/>
        </p:nvSpPr>
        <p:spPr>
          <a:xfrm>
            <a:off x="0" y="1923040"/>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33" name="直線矢印コネクタ 32"/>
          <p:cNvCxnSpPr>
            <a:stCxn id="26" idx="6"/>
            <a:endCxn id="25" idx="1"/>
          </p:cNvCxnSpPr>
          <p:nvPr/>
        </p:nvCxnSpPr>
        <p:spPr>
          <a:xfrm>
            <a:off x="1013384" y="2071747"/>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013384" y="1794015"/>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36" name="カギ線コネクタ 35"/>
          <p:cNvCxnSpPr/>
          <p:nvPr/>
        </p:nvCxnSpPr>
        <p:spPr>
          <a:xfrm>
            <a:off x="7597895" y="1679138"/>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p:nvPr/>
        </p:nvCxnSpPr>
        <p:spPr>
          <a:xfrm flipV="1">
            <a:off x="7597895" y="2051322"/>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8225475" y="1460233"/>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46" name="テキスト ボックス 45"/>
          <p:cNvSpPr txBox="1"/>
          <p:nvPr/>
        </p:nvSpPr>
        <p:spPr>
          <a:xfrm>
            <a:off x="4015787" y="1378958"/>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47" name="テキスト ボックス 46"/>
          <p:cNvSpPr txBox="1"/>
          <p:nvPr/>
        </p:nvSpPr>
        <p:spPr>
          <a:xfrm>
            <a:off x="4076700" y="2458343"/>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48" name="テキスト ボックス 47"/>
          <p:cNvSpPr txBox="1"/>
          <p:nvPr/>
        </p:nvSpPr>
        <p:spPr>
          <a:xfrm>
            <a:off x="0" y="3000375"/>
            <a:ext cx="8677275" cy="461665"/>
          </a:xfrm>
          <a:prstGeom prst="rect">
            <a:avLst/>
          </a:prstGeom>
          <a:noFill/>
        </p:spPr>
        <p:txBody>
          <a:bodyPr wrap="square" rtlCol="0">
            <a:spAutoFit/>
          </a:bodyPr>
          <a:lstStyle/>
          <a:p>
            <a:pPr algn="l"/>
            <a:r>
              <a:rPr kumimoji="1" lang="ja-JP" altLang="en-US" sz="2400" dirty="0" smtClean="0">
                <a:latin typeface="+mj-ea"/>
                <a:ea typeface="+mj-ea"/>
              </a:rPr>
              <a:t>△学習に時間がかかる</a:t>
            </a:r>
            <a:endParaRPr kumimoji="1" lang="en-US" altLang="ja-JP" sz="2400" dirty="0">
              <a:latin typeface="+mj-ea"/>
              <a:ea typeface="+mj-ea"/>
            </a:endParaRPr>
          </a:p>
        </p:txBody>
      </p:sp>
      <p:sp>
        <p:nvSpPr>
          <p:cNvPr id="51" name="正方形/長方形 50"/>
          <p:cNvSpPr/>
          <p:nvPr/>
        </p:nvSpPr>
        <p:spPr>
          <a:xfrm>
            <a:off x="1" y="1295400"/>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4704281" y="1290044"/>
            <a:ext cx="3112297" cy="1494755"/>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 y="1289350"/>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0" y="926068"/>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57" name="テキスト ボックス 56"/>
          <p:cNvSpPr txBox="1"/>
          <p:nvPr/>
        </p:nvSpPr>
        <p:spPr>
          <a:xfrm>
            <a:off x="7048683" y="953170"/>
            <a:ext cx="972344" cy="369332"/>
          </a:xfrm>
          <a:prstGeom prst="rect">
            <a:avLst/>
          </a:prstGeom>
          <a:noFill/>
        </p:spPr>
        <p:txBody>
          <a:bodyPr wrap="square" rtlCol="0">
            <a:spAutoFit/>
          </a:bodyPr>
          <a:lstStyle/>
          <a:p>
            <a:pPr algn="l"/>
            <a:r>
              <a:rPr kumimoji="1" lang="en-US" altLang="ja-JP" dirty="0" smtClean="0">
                <a:latin typeface="+mj-ea"/>
                <a:ea typeface="+mj-ea"/>
              </a:rPr>
              <a:t>Stage3</a:t>
            </a:r>
            <a:endParaRPr kumimoji="1" lang="ja-JP" altLang="en-US" dirty="0">
              <a:latin typeface="+mj-ea"/>
              <a:ea typeface="+mj-ea"/>
            </a:endParaRPr>
          </a:p>
        </p:txBody>
      </p:sp>
      <p:sp>
        <p:nvSpPr>
          <p:cNvPr id="58" name="テキスト ボックス 57"/>
          <p:cNvSpPr txBox="1"/>
          <p:nvPr/>
        </p:nvSpPr>
        <p:spPr>
          <a:xfrm>
            <a:off x="4580334" y="920712"/>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58" name="角丸四角形 157"/>
          <p:cNvSpPr/>
          <p:nvPr/>
        </p:nvSpPr>
        <p:spPr>
          <a:xfrm>
            <a:off x="4923491" y="4072355"/>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局所識別ネットワーク</a:t>
            </a:r>
            <a:endParaRPr kumimoji="1" lang="ja-JP" altLang="en-US" dirty="0"/>
          </a:p>
        </p:txBody>
      </p:sp>
      <p:cxnSp>
        <p:nvCxnSpPr>
          <p:cNvPr id="159" name="カギ線コネクタ 158"/>
          <p:cNvCxnSpPr/>
          <p:nvPr/>
        </p:nvCxnSpPr>
        <p:spPr>
          <a:xfrm flipV="1">
            <a:off x="3717160" y="4339667"/>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923491" y="4785486"/>
            <a:ext cx="2659458" cy="55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大域識別ネットワーク</a:t>
            </a:r>
            <a:endParaRPr kumimoji="1" lang="ja-JP" altLang="en-US" dirty="0"/>
          </a:p>
        </p:txBody>
      </p:sp>
      <p:cxnSp>
        <p:nvCxnSpPr>
          <p:cNvPr id="161" name="カギ線コネクタ 160"/>
          <p:cNvCxnSpPr>
            <a:cxnSpLocks/>
          </p:cNvCxnSpPr>
          <p:nvPr/>
        </p:nvCxnSpPr>
        <p:spPr>
          <a:xfrm>
            <a:off x="3717160" y="4702229"/>
            <a:ext cx="1206331" cy="360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544504" y="4516303"/>
            <a:ext cx="2172656" cy="426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補完ネットワーク</a:t>
            </a:r>
          </a:p>
        </p:txBody>
      </p:sp>
      <p:sp>
        <p:nvSpPr>
          <p:cNvPr id="163" name="楕円 162"/>
          <p:cNvSpPr/>
          <p:nvPr/>
        </p:nvSpPr>
        <p:spPr>
          <a:xfrm>
            <a:off x="-14946" y="4580816"/>
            <a:ext cx="1013384" cy="297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a:t>
            </a:r>
            <a:endParaRPr kumimoji="1" lang="ja-JP" altLang="en-US" dirty="0"/>
          </a:p>
        </p:txBody>
      </p:sp>
      <p:cxnSp>
        <p:nvCxnSpPr>
          <p:cNvPr id="164" name="直線矢印コネクタ 163"/>
          <p:cNvCxnSpPr>
            <a:stCxn id="163" idx="6"/>
            <a:endCxn id="162" idx="1"/>
          </p:cNvCxnSpPr>
          <p:nvPr/>
        </p:nvCxnSpPr>
        <p:spPr>
          <a:xfrm>
            <a:off x="998438" y="4729523"/>
            <a:ext cx="546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p:cNvSpPr txBox="1"/>
          <p:nvPr/>
        </p:nvSpPr>
        <p:spPr>
          <a:xfrm>
            <a:off x="998438" y="4451791"/>
            <a:ext cx="546066" cy="307777"/>
          </a:xfrm>
          <a:prstGeom prst="rect">
            <a:avLst/>
          </a:prstGeom>
          <a:noFill/>
        </p:spPr>
        <p:txBody>
          <a:bodyPr wrap="square" rtlCol="0">
            <a:spAutoFit/>
          </a:bodyPr>
          <a:lstStyle/>
          <a:p>
            <a:pPr algn="l"/>
            <a:r>
              <a:rPr kumimoji="1" lang="ja-JP" altLang="en-US" sz="1400" b="1" dirty="0">
                <a:latin typeface="+mj-ea"/>
                <a:ea typeface="+mj-ea"/>
              </a:rPr>
              <a:t>入力</a:t>
            </a:r>
          </a:p>
        </p:txBody>
      </p:sp>
      <p:cxnSp>
        <p:nvCxnSpPr>
          <p:cNvPr id="166" name="カギ線コネクタ 165"/>
          <p:cNvCxnSpPr/>
          <p:nvPr/>
        </p:nvCxnSpPr>
        <p:spPr>
          <a:xfrm>
            <a:off x="7582949" y="4336914"/>
            <a:ext cx="627580" cy="372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カギ線コネクタ 166"/>
          <p:cNvCxnSpPr/>
          <p:nvPr/>
        </p:nvCxnSpPr>
        <p:spPr>
          <a:xfrm flipV="1">
            <a:off x="7582949" y="4709098"/>
            <a:ext cx="627580" cy="36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a:off x="8210529" y="4118009"/>
            <a:ext cx="737550" cy="1015663"/>
          </a:xfrm>
          <a:prstGeom prst="rect">
            <a:avLst/>
          </a:prstGeom>
          <a:noFill/>
        </p:spPr>
        <p:txBody>
          <a:bodyPr wrap="square" rtlCol="0">
            <a:spAutoFit/>
          </a:bodyPr>
          <a:lstStyle/>
          <a:p>
            <a:pPr algn="l"/>
            <a:r>
              <a:rPr kumimoji="1" lang="en-US" altLang="ja-JP" sz="2000" dirty="0" smtClean="0">
                <a:latin typeface="+mj-ea"/>
                <a:ea typeface="+mj-ea"/>
              </a:rPr>
              <a:t>Real or Fake</a:t>
            </a:r>
            <a:endParaRPr kumimoji="1" lang="ja-JP" altLang="en-US" sz="2000" dirty="0">
              <a:latin typeface="+mj-ea"/>
              <a:ea typeface="+mj-ea"/>
            </a:endParaRPr>
          </a:p>
        </p:txBody>
      </p:sp>
      <p:sp>
        <p:nvSpPr>
          <p:cNvPr id="169" name="テキスト ボックス 168"/>
          <p:cNvSpPr txBox="1"/>
          <p:nvPr/>
        </p:nvSpPr>
        <p:spPr>
          <a:xfrm>
            <a:off x="4000841" y="4036734"/>
            <a:ext cx="990600" cy="338554"/>
          </a:xfrm>
          <a:prstGeom prst="rect">
            <a:avLst/>
          </a:prstGeom>
          <a:noFill/>
        </p:spPr>
        <p:txBody>
          <a:bodyPr wrap="square" rtlCol="0">
            <a:spAutoFit/>
          </a:bodyPr>
          <a:lstStyle/>
          <a:p>
            <a:pPr algn="l"/>
            <a:r>
              <a:rPr kumimoji="1" lang="ja-JP" altLang="en-US" sz="1600" dirty="0" smtClean="0">
                <a:latin typeface="+mj-ea"/>
                <a:ea typeface="+mj-ea"/>
              </a:rPr>
              <a:t>マスク部</a:t>
            </a:r>
            <a:endParaRPr kumimoji="1" lang="ja-JP" altLang="en-US" sz="1600" dirty="0">
              <a:latin typeface="+mj-ea"/>
              <a:ea typeface="+mj-ea"/>
            </a:endParaRPr>
          </a:p>
        </p:txBody>
      </p:sp>
      <p:sp>
        <p:nvSpPr>
          <p:cNvPr id="170" name="テキスト ボックス 169"/>
          <p:cNvSpPr txBox="1"/>
          <p:nvPr/>
        </p:nvSpPr>
        <p:spPr>
          <a:xfrm>
            <a:off x="4061754" y="5116119"/>
            <a:ext cx="990600" cy="338554"/>
          </a:xfrm>
          <a:prstGeom prst="rect">
            <a:avLst/>
          </a:prstGeom>
          <a:noFill/>
        </p:spPr>
        <p:txBody>
          <a:bodyPr wrap="square" rtlCol="0">
            <a:spAutoFit/>
          </a:bodyPr>
          <a:lstStyle/>
          <a:p>
            <a:pPr algn="ctr"/>
            <a:r>
              <a:rPr kumimoji="1" lang="ja-JP" altLang="en-US" sz="1600" dirty="0" smtClean="0">
                <a:latin typeface="+mj-ea"/>
                <a:ea typeface="+mj-ea"/>
              </a:rPr>
              <a:t>全体</a:t>
            </a:r>
            <a:endParaRPr kumimoji="1" lang="ja-JP" altLang="en-US" sz="1600" dirty="0">
              <a:latin typeface="+mj-ea"/>
              <a:ea typeface="+mj-ea"/>
            </a:endParaRPr>
          </a:p>
        </p:txBody>
      </p:sp>
      <p:sp>
        <p:nvSpPr>
          <p:cNvPr id="171" name="正方形/長方形 170"/>
          <p:cNvSpPr/>
          <p:nvPr/>
        </p:nvSpPr>
        <p:spPr>
          <a:xfrm>
            <a:off x="-14945" y="3953176"/>
            <a:ext cx="4076699" cy="14893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51630" y="3953176"/>
            <a:ext cx="7816577" cy="1501497"/>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テキスト ボックス 173"/>
          <p:cNvSpPr txBox="1"/>
          <p:nvPr/>
        </p:nvSpPr>
        <p:spPr>
          <a:xfrm>
            <a:off x="-14946" y="3583844"/>
            <a:ext cx="972344" cy="369332"/>
          </a:xfrm>
          <a:prstGeom prst="rect">
            <a:avLst/>
          </a:prstGeom>
          <a:noFill/>
        </p:spPr>
        <p:txBody>
          <a:bodyPr wrap="square" rtlCol="0">
            <a:spAutoFit/>
          </a:bodyPr>
          <a:lstStyle/>
          <a:p>
            <a:pPr algn="l"/>
            <a:r>
              <a:rPr kumimoji="1" lang="en-US" altLang="ja-JP" dirty="0" smtClean="0">
                <a:latin typeface="+mj-ea"/>
                <a:ea typeface="+mj-ea"/>
              </a:rPr>
              <a:t>Stage1</a:t>
            </a:r>
            <a:endParaRPr kumimoji="1" lang="ja-JP" altLang="en-US" dirty="0">
              <a:latin typeface="+mj-ea"/>
              <a:ea typeface="+mj-ea"/>
            </a:endParaRPr>
          </a:p>
        </p:txBody>
      </p:sp>
      <p:sp>
        <p:nvSpPr>
          <p:cNvPr id="175" name="テキスト ボックス 174"/>
          <p:cNvSpPr txBox="1"/>
          <p:nvPr/>
        </p:nvSpPr>
        <p:spPr>
          <a:xfrm>
            <a:off x="7033737" y="3610946"/>
            <a:ext cx="972344" cy="369332"/>
          </a:xfrm>
          <a:prstGeom prst="rect">
            <a:avLst/>
          </a:prstGeom>
          <a:noFill/>
        </p:spPr>
        <p:txBody>
          <a:bodyPr wrap="square" rtlCol="0">
            <a:spAutoFit/>
          </a:bodyPr>
          <a:lstStyle/>
          <a:p>
            <a:pPr algn="l"/>
            <a:r>
              <a:rPr kumimoji="1" lang="en-US" altLang="ja-JP" dirty="0" smtClean="0">
                <a:latin typeface="+mj-ea"/>
                <a:ea typeface="+mj-ea"/>
              </a:rPr>
              <a:t>Stage2</a:t>
            </a:r>
            <a:endParaRPr kumimoji="1" lang="ja-JP" altLang="en-US" dirty="0">
              <a:latin typeface="+mj-ea"/>
              <a:ea typeface="+mj-ea"/>
            </a:endParaRPr>
          </a:p>
        </p:txBody>
      </p:sp>
      <p:sp>
        <p:nvSpPr>
          <p:cNvPr id="177" name="テキスト ボックス 176"/>
          <p:cNvSpPr txBox="1"/>
          <p:nvPr/>
        </p:nvSpPr>
        <p:spPr>
          <a:xfrm>
            <a:off x="149087" y="5454673"/>
            <a:ext cx="7871940" cy="461665"/>
          </a:xfrm>
          <a:prstGeom prst="rect">
            <a:avLst/>
          </a:prstGeom>
          <a:noFill/>
        </p:spPr>
        <p:txBody>
          <a:bodyPr wrap="square" rtlCol="0">
            <a:spAutoFit/>
          </a:bodyPr>
          <a:lstStyle/>
          <a:p>
            <a:pPr algn="l"/>
            <a:r>
              <a:rPr kumimoji="1" lang="ja-JP" altLang="en-US" sz="2400" dirty="0" smtClean="0">
                <a:latin typeface="+mj-ea"/>
                <a:ea typeface="+mj-ea"/>
              </a:rPr>
              <a:t>転移学習も</a:t>
            </a:r>
            <a:endParaRPr kumimoji="1" lang="ja-JP" altLang="en-US" sz="2400" dirty="0">
              <a:latin typeface="+mj-ea"/>
              <a:ea typeface="+mj-ea"/>
            </a:endParaRP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fade">
                                      <p:cBhvr>
                                        <p:cTn id="39" dur="500"/>
                                        <p:tgtEl>
                                          <p:spTgt spid="17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fade">
                                      <p:cBhvr>
                                        <p:cTn id="44" dur="500"/>
                                        <p:tgtEl>
                                          <p:spTgt spid="17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fade">
                                      <p:cBhvr>
                                        <p:cTn id="52"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animBg="1"/>
      <p:bldP spid="52" grpId="0" animBg="1"/>
      <p:bldP spid="54" grpId="0" animBg="1"/>
      <p:bldP spid="56" grpId="0"/>
      <p:bldP spid="57" grpId="0"/>
      <p:bldP spid="58" grpId="0"/>
      <p:bldP spid="171" grpId="0" animBg="1"/>
      <p:bldP spid="173" grpId="0" animBg="1"/>
      <p:bldP spid="174" grpId="0"/>
      <p:bldP spid="175"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400" dirty="0" err="1" smtClean="0">
                <a:latin typeface="+mj-ea"/>
                <a:ea typeface="+mj-ea"/>
              </a:rPr>
              <a:t>Waymo</a:t>
            </a:r>
            <a:r>
              <a:rPr kumimoji="1" lang="ja-JP" altLang="en-US" sz="2400" dirty="0" smtClean="0">
                <a:latin typeface="+mj-ea"/>
                <a:ea typeface="+mj-ea"/>
              </a:rPr>
              <a:t>データセット</a:t>
            </a:r>
            <a:endParaRPr kumimoji="1" lang="en-US" altLang="ja-JP" sz="2400" dirty="0" smtClean="0">
              <a:latin typeface="+mj-ea"/>
              <a:ea typeface="+mj-ea"/>
            </a:endParaRPr>
          </a:p>
          <a:p>
            <a:r>
              <a:rPr kumimoji="1" lang="en-US" altLang="ja-JP" sz="2400" dirty="0" smtClean="0">
                <a:latin typeface="+mj-ea"/>
                <a:ea typeface="+mj-ea"/>
              </a:rPr>
              <a:t>11,000</a:t>
            </a:r>
            <a:r>
              <a:rPr kumimoji="1" lang="ja-JP" altLang="en-US" sz="2400" dirty="0" smtClean="0">
                <a:latin typeface="+mj-ea"/>
                <a:ea typeface="+mj-ea"/>
              </a:rPr>
              <a:t>枚の画像を教師データとし</a:t>
            </a:r>
            <a:r>
              <a:rPr lang="ja-JP" altLang="en-US" sz="2400" dirty="0" smtClean="0">
                <a:latin typeface="+mj-ea"/>
                <a:ea typeface="+mj-ea"/>
              </a:rPr>
              <a:t>て使用</a:t>
            </a:r>
            <a:r>
              <a:rPr lang="en-US" altLang="ja-JP" sz="2400" dirty="0" smtClean="0">
                <a:latin typeface="+mj-ea"/>
                <a:ea typeface="+mj-ea"/>
              </a:rPr>
              <a:t>(train:95%,val:5%)</a:t>
            </a:r>
          </a:p>
          <a:p>
            <a:r>
              <a:rPr lang="en-US" altLang="ja-JP" sz="2400" dirty="0" err="1" smtClean="0">
                <a:latin typeface="+mj-ea"/>
                <a:ea typeface="+mj-ea"/>
              </a:rPr>
              <a:t>TensorFlow</a:t>
            </a:r>
            <a:endParaRPr lang="en-US" altLang="ja-JP" sz="2400" dirty="0">
              <a:latin typeface="+mj-ea"/>
              <a:ea typeface="+mj-ea"/>
            </a:endParaRPr>
          </a:p>
          <a:p>
            <a:pPr marL="0" indent="0">
              <a:buNone/>
            </a:pPr>
            <a:endParaRPr lang="en-US" altLang="ja-JP" sz="2400" dirty="0" smtClean="0">
              <a:latin typeface="+mj-ea"/>
              <a:ea typeface="+mj-ea"/>
            </a:endParaRPr>
          </a:p>
          <a:p>
            <a:pPr marL="0" indent="0">
              <a:buNone/>
            </a:pPr>
            <a:endParaRPr kumimoji="1" lang="ja-JP" altLang="en-US" sz="2400"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smtClean="0">
                <a:latin typeface="+mj-ea"/>
                <a:ea typeface="+mj-ea"/>
              </a:rPr>
              <a:t>Waymo</a:t>
            </a:r>
            <a:r>
              <a:rPr kumimoji="1" lang="ja-JP" altLang="en-US" sz="2000" dirty="0" smtClean="0">
                <a:latin typeface="+mj-ea"/>
                <a:ea typeface="+mj-ea"/>
              </a:rPr>
              <a:t>データセット</a:t>
            </a:r>
            <a:endParaRPr kumimoji="1" lang="ja-JP" altLang="en-US" sz="2000" dirty="0">
              <a:latin typeface="+mj-ea"/>
              <a:ea typeface="+mj-ea"/>
            </a:endParaRP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a:t>
            </a:r>
            <a:r>
              <a:rPr lang="ja-JP" altLang="en-US" dirty="0" smtClean="0">
                <a:latin typeface="+mj-ea"/>
              </a:rPr>
              <a:t>結果</a:t>
            </a:r>
            <a:r>
              <a:rPr lang="en-US" altLang="ja-JP" dirty="0" smtClean="0">
                <a:latin typeface="+mj-ea"/>
              </a:rPr>
              <a:t>(</a:t>
            </a:r>
            <a:r>
              <a:rPr lang="ja-JP" altLang="en-US" dirty="0" smtClean="0">
                <a:latin typeface="+mj-ea"/>
              </a:rPr>
              <a:t>車線がつながっている場合</a:t>
            </a:r>
            <a:r>
              <a:rPr lang="en-US" altLang="ja-JP" dirty="0" smtClean="0">
                <a:latin typeface="+mj-ea"/>
              </a:rPr>
              <a:t>)</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60251"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8" name="スライド番号プレースホルダー 7">
            <a:extLst>
              <a:ext uri="{FF2B5EF4-FFF2-40B4-BE49-F238E27FC236}">
                <a16:creationId xmlns:a16="http://schemas.microsoft.com/office/drawing/2014/main" id="{E8FC1E06-823F-4C3B-85B6-5CFAF1A3CD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正方形/長方形 8"/>
          <p:cNvSpPr/>
          <p:nvPr/>
        </p:nvSpPr>
        <p:spPr>
          <a:xfrm>
            <a:off x="1160252"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428524" y="6027787"/>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3" name="テキスト ボックス 12"/>
          <p:cNvSpPr txBox="1"/>
          <p:nvPr/>
        </p:nvSpPr>
        <p:spPr>
          <a:xfrm>
            <a:off x="6115050" y="6023230"/>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a:t>
            </a:r>
            <a:r>
              <a:rPr lang="ja-JP" altLang="en-US" dirty="0" smtClean="0">
                <a:latin typeface="+mj-ea"/>
              </a:rPr>
              <a:t>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880631"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09269" y="5729272"/>
            <a:ext cx="1252331" cy="461665"/>
          </a:xfrm>
          <a:prstGeom prst="rect">
            <a:avLst/>
          </a:prstGeom>
          <a:noFill/>
        </p:spPr>
        <p:txBody>
          <a:bodyPr wrap="square" rtlCol="0">
            <a:spAutoFit/>
          </a:bodyPr>
          <a:lstStyle/>
          <a:p>
            <a:pPr algn="ctr"/>
            <a:r>
              <a:rPr kumimoji="1" lang="ja-JP" altLang="en-US" sz="2400" dirty="0" smtClean="0">
                <a:latin typeface="+mj-ea"/>
                <a:ea typeface="+mj-ea"/>
              </a:rPr>
              <a:t>補完前</a:t>
            </a:r>
            <a:endParaRPr kumimoji="1" lang="ja-JP" altLang="en-US" sz="2400" dirty="0">
              <a:latin typeface="+mj-ea"/>
              <a:ea typeface="+mj-ea"/>
            </a:endParaRPr>
          </a:p>
        </p:txBody>
      </p:sp>
      <p:sp>
        <p:nvSpPr>
          <p:cNvPr id="12" name="テキスト ボックス 11"/>
          <p:cNvSpPr txBox="1"/>
          <p:nvPr/>
        </p:nvSpPr>
        <p:spPr>
          <a:xfrm>
            <a:off x="6195795" y="5724715"/>
            <a:ext cx="1252331" cy="461665"/>
          </a:xfrm>
          <a:prstGeom prst="rect">
            <a:avLst/>
          </a:prstGeom>
          <a:noFill/>
        </p:spPr>
        <p:txBody>
          <a:bodyPr wrap="square" rtlCol="0">
            <a:spAutoFit/>
          </a:bodyPr>
          <a:lstStyle/>
          <a:p>
            <a:pPr algn="ctr"/>
            <a:r>
              <a:rPr kumimoji="1" lang="ja-JP" altLang="en-US" sz="2400" dirty="0" smtClean="0">
                <a:latin typeface="+mj-ea"/>
                <a:ea typeface="+mj-ea"/>
              </a:rPr>
              <a:t>補完後</a:t>
            </a:r>
            <a:endParaRPr kumimoji="1" lang="ja-JP" altLang="en-US" sz="2400" dirty="0">
              <a:latin typeface="+mj-ea"/>
              <a:ea typeface="+mj-ea"/>
            </a:endParaRPr>
          </a:p>
        </p:txBody>
      </p:sp>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2039</TotalTime>
  <Words>2059</Words>
  <Application>Microsoft Office PowerPoint</Application>
  <PresentationFormat>画面に合わせる (4:3)</PresentationFormat>
  <Paragraphs>224</Paragraphs>
  <Slides>22</Slides>
  <Notes>14</Notes>
  <HiddenSlides>11</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UDゴシック</vt:lpstr>
      <vt:lpstr>メイリオ</vt:lpstr>
      <vt:lpstr>游ゴシック</vt:lpstr>
      <vt:lpstr>Calibri</vt:lpstr>
      <vt:lpstr>Wingdings 2</vt:lpstr>
      <vt:lpstr>HDOfficeLightV0</vt:lpstr>
      <vt:lpstr>深層学習を用いた 一般道路のロバストな車線補完</vt:lpstr>
      <vt:lpstr>背景</vt:lpstr>
      <vt:lpstr>背景・目的</vt:lpstr>
      <vt:lpstr>Globally and Locally Consistent Image Completion(GLCIC)</vt:lpstr>
      <vt:lpstr>提案手法</vt:lpstr>
      <vt:lpstr>ネットワークの学習</vt:lpstr>
      <vt:lpstr>実験環境</vt:lpstr>
      <vt:lpstr>実験結果(車線がつながっている場合)</vt:lpstr>
      <vt:lpstr>実験結果(車線がつながっていない場合)</vt:lpstr>
      <vt:lpstr>実験結果(車線が破線の場合)</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72</cp:revision>
  <dcterms:created xsi:type="dcterms:W3CDTF">2019-12-16T06:06:52Z</dcterms:created>
  <dcterms:modified xsi:type="dcterms:W3CDTF">2020-02-04T06:46:12Z</dcterms:modified>
</cp:coreProperties>
</file>